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  <p:sldMasterId id="2147483699" r:id="rId3"/>
  </p:sld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57" r:id="rId12"/>
    <p:sldId id="265" r:id="rId13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771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6DC157-2A83-4E2C-8C48-4DE3FC15259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09A412-68A4-4F7C-8BB6-B83D3857B43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096440F-333C-4631-9EAA-F347847B559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E0920E-2E4B-4673-88F7-83577122A1E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26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744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894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4506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894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4928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23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9F24946-DB29-46BB-92C9-2516DF9A728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3908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3033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5328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BDE0C1F1-519D-4E29-940F-5320A4099AEA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38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1950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6739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3664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028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1140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8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956DE08-5FC8-4876-9D52-92A653111A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0761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93486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9740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517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524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B3D7373-1AB8-4830-9048-D6091E251C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36A234E-2542-40C0-812B-9D4683D462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720360" y="603360"/>
            <a:ext cx="13304160" cy="7282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AAB3E4-1E8A-4160-9FB6-E3A6CC715A0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78C9B23-A20C-4B7F-8D13-AD0147E734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6DB9BA7-38FB-44E3-B486-3E43D742EB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1800" b="0" strike="noStrike" spc="-1"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872B668-96FC-4E34-8CC4-6DBF399686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g object 16"/>
          <p:cNvSpPr/>
          <p:nvPr/>
        </p:nvSpPr>
        <p:spPr>
          <a:xfrm>
            <a:off x="0" y="0"/>
            <a:ext cx="15811920" cy="2345400"/>
          </a:xfrm>
          <a:custGeom>
            <a:avLst/>
            <a:gdLst/>
            <a:ahLst/>
            <a:cxnLst/>
            <a:rect l="l" t="t" r="r" b="b"/>
            <a:pathLst>
              <a:path w="15812135" h="2345690">
                <a:moveTo>
                  <a:pt x="14457776" y="2345478"/>
                </a:moveTo>
                <a:lnTo>
                  <a:pt x="0" y="2345478"/>
                </a:lnTo>
                <a:lnTo>
                  <a:pt x="0" y="0"/>
                </a:lnTo>
                <a:lnTo>
                  <a:pt x="15811939" y="0"/>
                </a:lnTo>
                <a:lnTo>
                  <a:pt x="14457776" y="2345478"/>
                </a:lnTo>
                <a:close/>
              </a:path>
            </a:pathLst>
          </a:custGeom>
          <a:solidFill>
            <a:srgbClr val="E6E9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bg object 17"/>
          <p:cNvSpPr/>
          <p:nvPr/>
        </p:nvSpPr>
        <p:spPr>
          <a:xfrm>
            <a:off x="14425920" y="0"/>
            <a:ext cx="3484440" cy="2345400"/>
          </a:xfrm>
          <a:custGeom>
            <a:avLst/>
            <a:gdLst/>
            <a:ahLst/>
            <a:cxnLst/>
            <a:rect l="l" t="t" r="r" b="b"/>
            <a:pathLst>
              <a:path w="3484880" h="2345690">
                <a:moveTo>
                  <a:pt x="2130709" y="2345478"/>
                </a:moveTo>
                <a:lnTo>
                  <a:pt x="0" y="2345478"/>
                </a:lnTo>
                <a:lnTo>
                  <a:pt x="1354162" y="0"/>
                </a:lnTo>
                <a:lnTo>
                  <a:pt x="3484872" y="0"/>
                </a:lnTo>
                <a:lnTo>
                  <a:pt x="2130709" y="2345478"/>
                </a:lnTo>
                <a:close/>
              </a:path>
            </a:pathLst>
          </a:custGeom>
          <a:solidFill>
            <a:srgbClr val="FF595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bg object 18"/>
          <p:cNvSpPr/>
          <p:nvPr/>
        </p:nvSpPr>
        <p:spPr>
          <a:xfrm>
            <a:off x="16555680" y="0"/>
            <a:ext cx="3548520" cy="2345400"/>
          </a:xfrm>
          <a:custGeom>
            <a:avLst/>
            <a:gdLst/>
            <a:ahLst/>
            <a:cxnLst/>
            <a:rect l="l" t="t" r="r" b="b"/>
            <a:pathLst>
              <a:path w="3549015" h="2345690">
                <a:moveTo>
                  <a:pt x="3548418" y="2345478"/>
                </a:moveTo>
                <a:lnTo>
                  <a:pt x="0" y="2345478"/>
                </a:lnTo>
                <a:lnTo>
                  <a:pt x="1354162" y="0"/>
                </a:lnTo>
                <a:lnTo>
                  <a:pt x="3548418" y="0"/>
                </a:lnTo>
                <a:lnTo>
                  <a:pt x="3548418" y="2345478"/>
                </a:lnTo>
                <a:close/>
              </a:path>
            </a:pathLst>
          </a:custGeom>
          <a:solidFill>
            <a:srgbClr val="FF1F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" name="bg object 19"/>
          <p:cNvPicPr/>
          <p:nvPr/>
        </p:nvPicPr>
        <p:blipFill>
          <a:blip r:embed="rId14"/>
          <a:stretch/>
        </p:blipFill>
        <p:spPr>
          <a:xfrm>
            <a:off x="18115560" y="706320"/>
            <a:ext cx="1254960" cy="11782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360" y="603360"/>
            <a:ext cx="13304160" cy="15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Calibri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2478240" y="5119560"/>
            <a:ext cx="14337360" cy="379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Calibri"/>
              </a:rPr>
              <a:t>Seventh Outline Level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ftr" idx="7"/>
          </p:nvPr>
        </p:nvSpPr>
        <p:spPr>
          <a:xfrm>
            <a:off x="6835320" y="10517760"/>
            <a:ext cx="6432840" cy="56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8"/>
          </p:nvPr>
        </p:nvSpPr>
        <p:spPr>
          <a:xfrm>
            <a:off x="1005120" y="10517760"/>
            <a:ext cx="4623480" cy="56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en-US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 idx="9"/>
          </p:nvPr>
        </p:nvSpPr>
        <p:spPr>
          <a:xfrm>
            <a:off x="14474880" y="10517760"/>
            <a:ext cx="4623480" cy="56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4DE8D3-4548-4568-A23F-7DE2165CB191}" type="slidenum">
              <a:rPr lang="en-US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3AB2FB-EB5F-4681-BD8C-202D5CC1B6E1}" type="slidenum">
              <a:rPr lang="en-US" sz="1400" b="0" strike="noStrike" spc="-1" smtClean="0">
                <a:solidFill>
                  <a:srgbClr val="B2B2B2"/>
                </a:solidFill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1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object 2"/>
          <p:cNvGrpSpPr/>
          <p:nvPr/>
        </p:nvGrpSpPr>
        <p:grpSpPr>
          <a:xfrm>
            <a:off x="0" y="0"/>
            <a:ext cx="20104200" cy="11309040"/>
            <a:chOff x="0" y="0"/>
            <a:chExt cx="20104200" cy="11309040"/>
          </a:xfrm>
        </p:grpSpPr>
        <p:pic>
          <p:nvPicPr>
            <p:cNvPr id="136" name="object 3"/>
            <p:cNvPicPr/>
            <p:nvPr/>
          </p:nvPicPr>
          <p:blipFill>
            <a:blip r:embed="rId2"/>
            <a:stretch/>
          </p:blipFill>
          <p:spPr>
            <a:xfrm>
              <a:off x="0" y="5677200"/>
              <a:ext cx="11475720" cy="3730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object 4"/>
            <p:cNvSpPr/>
            <p:nvPr/>
          </p:nvSpPr>
          <p:spPr>
            <a:xfrm>
              <a:off x="8147160" y="18720"/>
              <a:ext cx="10094760" cy="11289960"/>
            </a:xfrm>
            <a:custGeom>
              <a:avLst/>
              <a:gdLst/>
              <a:ahLst/>
              <a:cxnLst/>
              <a:rect l="l" t="t" r="r" b="b"/>
              <a:pathLst>
                <a:path w="10095230" h="11271250">
                  <a:moveTo>
                    <a:pt x="3587471" y="11271028"/>
                  </a:moveTo>
                  <a:lnTo>
                    <a:pt x="0" y="11271028"/>
                  </a:lnTo>
                  <a:lnTo>
                    <a:pt x="6507331" y="0"/>
                  </a:lnTo>
                  <a:lnTo>
                    <a:pt x="10094803" y="0"/>
                  </a:lnTo>
                  <a:lnTo>
                    <a:pt x="3587471" y="11271028"/>
                  </a:lnTo>
                  <a:close/>
                </a:path>
              </a:pathLst>
            </a:custGeom>
            <a:solidFill>
              <a:srgbClr val="272E5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object 5"/>
            <p:cNvSpPr/>
            <p:nvPr/>
          </p:nvSpPr>
          <p:spPr>
            <a:xfrm>
              <a:off x="8141040" y="0"/>
              <a:ext cx="11963160" cy="11309040"/>
            </a:xfrm>
            <a:custGeom>
              <a:avLst/>
              <a:gdLst/>
              <a:ahLst/>
              <a:cxnLst/>
              <a:rect l="l" t="t" r="r" b="b"/>
              <a:pathLst>
                <a:path w="11963400" h="11290300">
                  <a:moveTo>
                    <a:pt x="11963028" y="11289792"/>
                  </a:moveTo>
                  <a:lnTo>
                    <a:pt x="0" y="11289792"/>
                  </a:lnTo>
                  <a:lnTo>
                    <a:pt x="6518165" y="0"/>
                  </a:lnTo>
                  <a:lnTo>
                    <a:pt x="11963015" y="0"/>
                  </a:lnTo>
                  <a:lnTo>
                    <a:pt x="11963028" y="11289792"/>
                  </a:lnTo>
                  <a:close/>
                </a:path>
              </a:pathLst>
            </a:custGeom>
            <a:solidFill>
              <a:srgbClr val="E6E9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object 6"/>
            <p:cNvSpPr/>
            <p:nvPr/>
          </p:nvSpPr>
          <p:spPr>
            <a:xfrm>
              <a:off x="12837240" y="5677200"/>
              <a:ext cx="7266600" cy="3719880"/>
            </a:xfrm>
            <a:custGeom>
              <a:avLst/>
              <a:gdLst/>
              <a:ahLst/>
              <a:cxnLst/>
              <a:rect l="l" t="t" r="r" b="b"/>
              <a:pathLst>
                <a:path w="7266940" h="3714115">
                  <a:moveTo>
                    <a:pt x="7266794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7266792" y="0"/>
                  </a:lnTo>
                  <a:lnTo>
                    <a:pt x="7266794" y="3714106"/>
                  </a:lnTo>
                  <a:close/>
                </a:path>
              </a:pathLst>
            </a:custGeom>
            <a:solidFill>
              <a:srgbClr val="1D499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object 7"/>
            <p:cNvSpPr/>
            <p:nvPr/>
          </p:nvSpPr>
          <p:spPr>
            <a:xfrm>
              <a:off x="9248760" y="5677200"/>
              <a:ext cx="5731920" cy="3719880"/>
            </a:xfrm>
            <a:custGeom>
              <a:avLst/>
              <a:gdLst/>
              <a:ahLst/>
              <a:cxnLst/>
              <a:rect l="l" t="t" r="r" b="b"/>
              <a:pathLst>
                <a:path w="5732144" h="3714115">
                  <a:moveTo>
                    <a:pt x="3587471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5731812" y="0"/>
                  </a:lnTo>
                  <a:lnTo>
                    <a:pt x="3587471" y="3714106"/>
                  </a:lnTo>
                  <a:close/>
                </a:path>
              </a:pathLst>
            </a:custGeom>
            <a:solidFill>
              <a:srgbClr val="013E99">
                <a:alpha val="6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1" name="PlaceHolder 1"/>
          <p:cNvSpPr>
            <a:spLocks noGrp="1"/>
          </p:cNvSpPr>
          <p:nvPr>
            <p:ph type="title" idx="4294967295"/>
          </p:nvPr>
        </p:nvSpPr>
        <p:spPr>
          <a:xfrm>
            <a:off x="607293" y="1961201"/>
            <a:ext cx="12123738" cy="1900237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908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6000" b="0" strike="noStrike" spc="128" dirty="0">
                <a:solidFill>
                  <a:srgbClr val="262626"/>
                </a:solidFill>
                <a:latin typeface="Arial Black"/>
              </a:rPr>
              <a:t>Проект 2 курса</a:t>
            </a:r>
            <a:r>
              <a:rPr sz="6000" dirty="0"/>
              <a:t/>
            </a:r>
            <a:br>
              <a:rPr sz="6000" dirty="0"/>
            </a:br>
            <a:r>
              <a:rPr lang="ru-RU" sz="6000" b="0" strike="noStrike" spc="128" dirty="0">
                <a:solidFill>
                  <a:srgbClr val="262626"/>
                </a:solidFill>
                <a:latin typeface="Arial Black"/>
              </a:rPr>
              <a:t>Строка состояния в </a:t>
            </a:r>
            <a:r>
              <a:rPr lang="ru-RU" sz="6000" b="0" strike="noStrike" spc="128" dirty="0" err="1">
                <a:solidFill>
                  <a:srgbClr val="262626"/>
                </a:solidFill>
                <a:latin typeface="Arial Black"/>
              </a:rPr>
              <a:t>Excel</a:t>
            </a:r>
            <a:endParaRPr lang="en-US" sz="6000" b="0" strike="noStrike" spc="-1" dirty="0">
              <a:latin typeface="Calibri"/>
            </a:endParaRPr>
          </a:p>
        </p:txBody>
      </p:sp>
      <p:sp>
        <p:nvSpPr>
          <p:cNvPr id="142" name="object 6"/>
          <p:cNvSpPr/>
          <p:nvPr/>
        </p:nvSpPr>
        <p:spPr>
          <a:xfrm>
            <a:off x="10200240" y="6617520"/>
            <a:ext cx="9143640" cy="211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 algn="r">
              <a:lnSpc>
                <a:spcPct val="100000"/>
              </a:lnSpc>
              <a:spcBef>
                <a:spcPts val="105"/>
              </a:spcBef>
              <a:buNone/>
            </a:pPr>
            <a:r>
              <a:rPr lang="ru-RU" sz="3950" b="0" strike="noStrike" spc="-1">
                <a:solidFill>
                  <a:srgbClr val="FFFFFF"/>
                </a:solidFill>
                <a:latin typeface="Arial"/>
              </a:rPr>
              <a:t>Подготовили:</a:t>
            </a:r>
            <a:endParaRPr lang="en-US" sz="3950" b="0" strike="noStrike" spc="-1"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105"/>
              </a:spcBef>
              <a:buNone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Водопьянов Илья, </a:t>
            </a: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Джамалов Магомед, Леванкова Софья, Солдатов Даниил, Чеботарев Илья</a:t>
            </a:r>
            <a:r>
              <a:rPr lang="ru-RU" sz="335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n-US" sz="3350" b="0" strike="noStrike" spc="-1">
              <a:latin typeface="Arial"/>
            </a:endParaRPr>
          </a:p>
        </p:txBody>
      </p:sp>
      <p:sp>
        <p:nvSpPr>
          <p:cNvPr id="143" name="Прямоугольник 10"/>
          <p:cNvSpPr/>
          <p:nvPr/>
        </p:nvSpPr>
        <p:spPr>
          <a:xfrm>
            <a:off x="12115080" y="1463760"/>
            <a:ext cx="7995600" cy="28951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Рисунок 8"/>
          <p:cNvPicPr/>
          <p:nvPr/>
        </p:nvPicPr>
        <p:blipFill>
          <a:blip r:embed="rId3"/>
          <a:stretch/>
        </p:blipFill>
        <p:spPr>
          <a:xfrm>
            <a:off x="17380080" y="1986120"/>
            <a:ext cx="1963800" cy="1822320"/>
          </a:xfrm>
          <a:prstGeom prst="rect">
            <a:avLst/>
          </a:prstGeom>
          <a:ln w="0">
            <a:noFill/>
          </a:ln>
        </p:spPr>
      </p:pic>
      <p:pic>
        <p:nvPicPr>
          <p:cNvPr id="145" name="Рисунок 11"/>
          <p:cNvPicPr/>
          <p:nvPr/>
        </p:nvPicPr>
        <p:blipFill>
          <a:blip r:embed="rId4"/>
          <a:stretch/>
        </p:blipFill>
        <p:spPr>
          <a:xfrm>
            <a:off x="6013440" y="5730840"/>
            <a:ext cx="1904760" cy="190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object 2"/>
          <p:cNvGrpSpPr/>
          <p:nvPr/>
        </p:nvGrpSpPr>
        <p:grpSpPr>
          <a:xfrm>
            <a:off x="0" y="0"/>
            <a:ext cx="20104200" cy="11309040"/>
            <a:chOff x="0" y="0"/>
            <a:chExt cx="20104200" cy="11309040"/>
          </a:xfrm>
        </p:grpSpPr>
        <p:pic>
          <p:nvPicPr>
            <p:cNvPr id="240" name="object 3"/>
            <p:cNvPicPr/>
            <p:nvPr/>
          </p:nvPicPr>
          <p:blipFill>
            <a:blip r:embed="rId2"/>
            <a:stretch/>
          </p:blipFill>
          <p:spPr>
            <a:xfrm>
              <a:off x="0" y="5677200"/>
              <a:ext cx="11475720" cy="3730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1" name="object 4"/>
            <p:cNvSpPr/>
            <p:nvPr/>
          </p:nvSpPr>
          <p:spPr>
            <a:xfrm>
              <a:off x="8147160" y="18720"/>
              <a:ext cx="10094760" cy="11289960"/>
            </a:xfrm>
            <a:custGeom>
              <a:avLst/>
              <a:gdLst/>
              <a:ahLst/>
              <a:cxnLst/>
              <a:rect l="l" t="t" r="r" b="b"/>
              <a:pathLst>
                <a:path w="10095230" h="11271250">
                  <a:moveTo>
                    <a:pt x="3587471" y="11271028"/>
                  </a:moveTo>
                  <a:lnTo>
                    <a:pt x="0" y="11271028"/>
                  </a:lnTo>
                  <a:lnTo>
                    <a:pt x="6507331" y="0"/>
                  </a:lnTo>
                  <a:lnTo>
                    <a:pt x="10094803" y="0"/>
                  </a:lnTo>
                  <a:lnTo>
                    <a:pt x="3587471" y="11271028"/>
                  </a:lnTo>
                  <a:close/>
                </a:path>
              </a:pathLst>
            </a:custGeom>
            <a:solidFill>
              <a:srgbClr val="272E5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object 5"/>
            <p:cNvSpPr/>
            <p:nvPr/>
          </p:nvSpPr>
          <p:spPr>
            <a:xfrm>
              <a:off x="8141040" y="0"/>
              <a:ext cx="11963160" cy="11309040"/>
            </a:xfrm>
            <a:custGeom>
              <a:avLst/>
              <a:gdLst/>
              <a:ahLst/>
              <a:cxnLst/>
              <a:rect l="l" t="t" r="r" b="b"/>
              <a:pathLst>
                <a:path w="11963400" h="11290300">
                  <a:moveTo>
                    <a:pt x="11963028" y="11289792"/>
                  </a:moveTo>
                  <a:lnTo>
                    <a:pt x="0" y="11289792"/>
                  </a:lnTo>
                  <a:lnTo>
                    <a:pt x="6518165" y="0"/>
                  </a:lnTo>
                  <a:lnTo>
                    <a:pt x="11963015" y="0"/>
                  </a:lnTo>
                  <a:lnTo>
                    <a:pt x="11963028" y="11289792"/>
                  </a:lnTo>
                  <a:close/>
                </a:path>
              </a:pathLst>
            </a:custGeom>
            <a:solidFill>
              <a:srgbClr val="E6E9E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object 6"/>
            <p:cNvSpPr/>
            <p:nvPr/>
          </p:nvSpPr>
          <p:spPr>
            <a:xfrm>
              <a:off x="12837240" y="5677200"/>
              <a:ext cx="7266600" cy="3719880"/>
            </a:xfrm>
            <a:custGeom>
              <a:avLst/>
              <a:gdLst/>
              <a:ahLst/>
              <a:cxnLst/>
              <a:rect l="l" t="t" r="r" b="b"/>
              <a:pathLst>
                <a:path w="7266940" h="3714115">
                  <a:moveTo>
                    <a:pt x="7266794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7266792" y="0"/>
                  </a:lnTo>
                  <a:lnTo>
                    <a:pt x="7266794" y="3714106"/>
                  </a:lnTo>
                  <a:close/>
                </a:path>
              </a:pathLst>
            </a:custGeom>
            <a:solidFill>
              <a:srgbClr val="1D499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object 7"/>
            <p:cNvSpPr/>
            <p:nvPr/>
          </p:nvSpPr>
          <p:spPr>
            <a:xfrm>
              <a:off x="9248760" y="5677200"/>
              <a:ext cx="5731920" cy="3719880"/>
            </a:xfrm>
            <a:custGeom>
              <a:avLst/>
              <a:gdLst/>
              <a:ahLst/>
              <a:cxnLst/>
              <a:rect l="l" t="t" r="r" b="b"/>
              <a:pathLst>
                <a:path w="5732144" h="3714115">
                  <a:moveTo>
                    <a:pt x="3587471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5731812" y="0"/>
                  </a:lnTo>
                  <a:lnTo>
                    <a:pt x="3587471" y="3714106"/>
                  </a:lnTo>
                  <a:close/>
                </a:path>
              </a:pathLst>
            </a:custGeom>
            <a:solidFill>
              <a:srgbClr val="013E99">
                <a:alpha val="6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5" name="Прямоугольник 10"/>
          <p:cNvSpPr/>
          <p:nvPr/>
        </p:nvSpPr>
        <p:spPr>
          <a:xfrm>
            <a:off x="12115080" y="1463760"/>
            <a:ext cx="7995600" cy="28951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6" name="Рисунок 8"/>
          <p:cNvPicPr/>
          <p:nvPr/>
        </p:nvPicPr>
        <p:blipFill>
          <a:blip r:embed="rId3"/>
          <a:stretch/>
        </p:blipFill>
        <p:spPr>
          <a:xfrm>
            <a:off x="17380080" y="1986120"/>
            <a:ext cx="1963800" cy="18223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 idx="4294967295"/>
          </p:nvPr>
        </p:nvSpPr>
        <p:spPr>
          <a:xfrm>
            <a:off x="0" y="2668588"/>
            <a:ext cx="12122150" cy="1900237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908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400" b="0" strike="noStrike" spc="128">
                <a:solidFill>
                  <a:srgbClr val="262626"/>
                </a:solidFill>
                <a:latin typeface="Arial Black"/>
              </a:rPr>
              <a:t>СПАСИБО ЗА ВНИМАНИЕ!</a:t>
            </a:r>
            <a:endParaRPr lang="en-US" sz="4400" b="0" strike="noStrike" spc="-1">
              <a:latin typeface="Calibri"/>
            </a:endParaRPr>
          </a:p>
        </p:txBody>
      </p:sp>
      <p:pic>
        <p:nvPicPr>
          <p:cNvPr id="248" name="Рисунок 14"/>
          <p:cNvPicPr/>
          <p:nvPr/>
        </p:nvPicPr>
        <p:blipFill>
          <a:blip r:embed="rId4"/>
          <a:stretch/>
        </p:blipFill>
        <p:spPr>
          <a:xfrm>
            <a:off x="6013440" y="5730840"/>
            <a:ext cx="1904760" cy="190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bject 14"/>
          <p:cNvSpPr/>
          <p:nvPr/>
        </p:nvSpPr>
        <p:spPr>
          <a:xfrm>
            <a:off x="907920" y="879120"/>
            <a:ext cx="12836520" cy="241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6000" b="1" strike="noStrike" spc="-1">
                <a:solidFill>
                  <a:srgbClr val="1D4992"/>
                </a:solidFill>
                <a:latin typeface="Arial"/>
              </a:rPr>
              <a:t>Введение и постановка задачи</a:t>
            </a:r>
            <a:endParaRPr lang="en-US" sz="60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endParaRPr lang="en-US" sz="60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3600" b="1" strike="noStrike" spc="-1">
                <a:solidFill>
                  <a:srgbClr val="013E99"/>
                </a:solidFill>
                <a:latin typeface="Arial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56" name="Рисунок 2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157" name="Прямая соединительная линия 5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object 3"/>
          <p:cNvPicPr/>
          <p:nvPr/>
        </p:nvPicPr>
        <p:blipFill>
          <a:blip r:embed="rId3"/>
          <a:srcRect l="19049" r="29104"/>
          <a:stretch/>
        </p:blipFill>
        <p:spPr>
          <a:xfrm>
            <a:off x="14154120" y="3040200"/>
            <a:ext cx="5949720" cy="3730680"/>
          </a:xfrm>
          <a:prstGeom prst="rect">
            <a:avLst/>
          </a:prstGeom>
          <a:ln w="0">
            <a:noFill/>
          </a:ln>
        </p:spPr>
      </p:pic>
      <p:sp>
        <p:nvSpPr>
          <p:cNvPr id="159" name="Прямоугольник 9"/>
          <p:cNvSpPr/>
          <p:nvPr/>
        </p:nvSpPr>
        <p:spPr>
          <a:xfrm>
            <a:off x="755640" y="5257800"/>
            <a:ext cx="3962160" cy="5333760"/>
          </a:xfrm>
          <a:prstGeom prst="rect">
            <a:avLst/>
          </a:prstGeom>
          <a:solidFill>
            <a:srgbClr val="E6E9EC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Прямоугольник 10"/>
          <p:cNvSpPr/>
          <p:nvPr/>
        </p:nvSpPr>
        <p:spPr>
          <a:xfrm>
            <a:off x="5022720" y="5257800"/>
            <a:ext cx="3962160" cy="5333760"/>
          </a:xfrm>
          <a:prstGeom prst="rect">
            <a:avLst/>
          </a:prstGeom>
          <a:solidFill>
            <a:srgbClr val="E6E9EC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Прямоугольник 11"/>
          <p:cNvSpPr/>
          <p:nvPr/>
        </p:nvSpPr>
        <p:spPr>
          <a:xfrm>
            <a:off x="9290160" y="5265000"/>
            <a:ext cx="3962160" cy="5333760"/>
          </a:xfrm>
          <a:prstGeom prst="rect">
            <a:avLst/>
          </a:prstGeom>
          <a:solidFill>
            <a:srgbClr val="E6E9EC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TextBox 12"/>
          <p:cNvSpPr/>
          <p:nvPr/>
        </p:nvSpPr>
        <p:spPr>
          <a:xfrm>
            <a:off x="755640" y="2562120"/>
            <a:ext cx="12731760" cy="222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800" b="1" strike="noStrike" spc="-1">
                <a:solidFill>
                  <a:srgbClr val="404040"/>
                </a:solidFill>
                <a:latin typeface="Arial"/>
              </a:rPr>
              <a:t>Цель данной работы</a:t>
            </a:r>
            <a:r>
              <a:rPr lang="ru-RU" sz="2800" b="0" strike="noStrike" spc="-1">
                <a:solidFill>
                  <a:srgbClr val="404040"/>
                </a:solidFill>
                <a:latin typeface="Arial"/>
              </a:rPr>
              <a:t>: предоставить понятное и полезное руководство по использованию строки состояния в Excel и тем самым повысить компьютерную грамотность различных групп населения.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800" b="0" strike="noStrike" spc="-1">
                <a:solidFill>
                  <a:srgbClr val="404040"/>
                </a:solidFill>
                <a:latin typeface="Arial"/>
              </a:rPr>
              <a:t>В ходе презентации мы поставим перед собой </a:t>
            </a:r>
            <a:r>
              <a:rPr lang="ru-RU" sz="2800" b="1" strike="noStrike" spc="-1">
                <a:solidFill>
                  <a:srgbClr val="404040"/>
                </a:solidFill>
                <a:latin typeface="Arial"/>
              </a:rPr>
              <a:t>следующие задачи</a:t>
            </a:r>
            <a:r>
              <a:rPr lang="ru-RU" sz="2800" b="0" strike="noStrike" spc="-1">
                <a:solidFill>
                  <a:srgbClr val="404040"/>
                </a:solidFill>
                <a:latin typeface="Arial"/>
              </a:rPr>
              <a:t>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63" name="Рисунок 13" descr="Банк контур"/>
          <p:cNvPicPr/>
          <p:nvPr/>
        </p:nvPicPr>
        <p:blipFill>
          <a:blip r:embed="rId4"/>
          <a:stretch/>
        </p:blipFill>
        <p:spPr>
          <a:xfrm>
            <a:off x="2039760" y="5952960"/>
            <a:ext cx="1393560" cy="1393560"/>
          </a:xfrm>
          <a:prstGeom prst="rect">
            <a:avLst/>
          </a:prstGeom>
          <a:ln w="0">
            <a:noFill/>
          </a:ln>
        </p:spPr>
      </p:pic>
      <p:pic>
        <p:nvPicPr>
          <p:cNvPr id="164" name="Рисунок 14" descr="Линейчатая диаграмма контур"/>
          <p:cNvPicPr/>
          <p:nvPr/>
        </p:nvPicPr>
        <p:blipFill>
          <a:blip r:embed="rId5"/>
          <a:stretch/>
        </p:blipFill>
        <p:spPr>
          <a:xfrm>
            <a:off x="6307200" y="6019560"/>
            <a:ext cx="1393560" cy="139356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15" descr="Мензурка контур"/>
          <p:cNvPicPr/>
          <p:nvPr/>
        </p:nvPicPr>
        <p:blipFill>
          <a:blip r:embed="rId6"/>
          <a:stretch/>
        </p:blipFill>
        <p:spPr>
          <a:xfrm>
            <a:off x="10574280" y="5970600"/>
            <a:ext cx="1393560" cy="1393560"/>
          </a:xfrm>
          <a:prstGeom prst="rect">
            <a:avLst/>
          </a:prstGeom>
          <a:ln w="0">
            <a:noFill/>
          </a:ln>
        </p:spPr>
      </p:pic>
      <p:sp>
        <p:nvSpPr>
          <p:cNvPr id="166" name="TextBox 16"/>
          <p:cNvSpPr/>
          <p:nvPr/>
        </p:nvSpPr>
        <p:spPr>
          <a:xfrm>
            <a:off x="1289160" y="7680240"/>
            <a:ext cx="3054240" cy="25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404040"/>
                </a:solidFill>
                <a:latin typeface="Arial"/>
              </a:rPr>
              <a:t>Рассказать о назначении строки состояния и ее функциях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7" name="TextBox 17"/>
          <p:cNvSpPr/>
          <p:nvPr/>
        </p:nvSpPr>
        <p:spPr>
          <a:xfrm>
            <a:off x="5403960" y="7680240"/>
            <a:ext cx="3282840" cy="203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404040"/>
                </a:solidFill>
                <a:latin typeface="Arial"/>
              </a:rPr>
              <a:t>Обучить использованию строки состояния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8" name="TextBox 18"/>
          <p:cNvSpPr/>
          <p:nvPr/>
        </p:nvSpPr>
        <p:spPr>
          <a:xfrm>
            <a:off x="9671400" y="7817040"/>
            <a:ext cx="3580920" cy="155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404040"/>
                </a:solidFill>
                <a:latin typeface="Arial"/>
              </a:rPr>
              <a:t>Привести примеры использования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14"/>
          <p:cNvSpPr/>
          <p:nvPr/>
        </p:nvSpPr>
        <p:spPr>
          <a:xfrm>
            <a:off x="907920" y="879120"/>
            <a:ext cx="12836520" cy="92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6000" b="1" strike="noStrike" spc="-1" dirty="0">
                <a:solidFill>
                  <a:srgbClr val="013E99"/>
                </a:solidFill>
                <a:latin typeface="Arial"/>
              </a:rPr>
              <a:t>Строка состояния: что это?</a:t>
            </a:r>
            <a:endParaRPr lang="en-US" sz="6000" b="0" strike="noStrike" spc="-1" dirty="0">
              <a:latin typeface="Arial"/>
            </a:endParaRPr>
          </a:p>
        </p:txBody>
      </p:sp>
      <p:pic>
        <p:nvPicPr>
          <p:cNvPr id="170" name="Рисунок 2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171" name="Прямая соединительная линия 5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TextBox 22"/>
          <p:cNvSpPr/>
          <p:nvPr/>
        </p:nvSpPr>
        <p:spPr>
          <a:xfrm>
            <a:off x="3185640" y="3689640"/>
            <a:ext cx="847296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4000" b="0" strike="noStrike" spc="-1">
                <a:solidFill>
                  <a:srgbClr val="404040"/>
                </a:solidFill>
                <a:latin typeface="Arial"/>
              </a:rPr>
              <a:t>Это информационная панель, которая располагается под рабочим листом, в нижней части окна программы.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3" name="TextBox 24"/>
          <p:cNvSpPr/>
          <p:nvPr/>
        </p:nvSpPr>
        <p:spPr>
          <a:xfrm>
            <a:off x="3247920" y="7134840"/>
            <a:ext cx="841068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4000" b="0" strike="noStrike" spc="-1">
                <a:solidFill>
                  <a:srgbClr val="404040"/>
                </a:solidFill>
                <a:latin typeface="Arial"/>
              </a:rPr>
              <a:t>Строка состояния Excel используется для отображения информации о текущем состоянии документа. 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74" name="Рисунок 26" descr="Головоломка контур"/>
          <p:cNvPicPr/>
          <p:nvPr/>
        </p:nvPicPr>
        <p:blipFill>
          <a:blip r:embed="rId3"/>
          <a:stretch/>
        </p:blipFill>
        <p:spPr>
          <a:xfrm>
            <a:off x="1334520" y="3924720"/>
            <a:ext cx="1098720" cy="109872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29" descr="Интернет контур"/>
          <p:cNvPicPr/>
          <p:nvPr/>
        </p:nvPicPr>
        <p:blipFill>
          <a:blip r:embed="rId4"/>
          <a:stretch/>
        </p:blipFill>
        <p:spPr>
          <a:xfrm>
            <a:off x="1371600" y="7360200"/>
            <a:ext cx="1098000" cy="1098000"/>
          </a:xfrm>
          <a:prstGeom prst="rect">
            <a:avLst/>
          </a:prstGeom>
          <a:ln w="0">
            <a:noFill/>
          </a:ln>
        </p:spPr>
      </p:pic>
      <p:sp>
        <p:nvSpPr>
          <p:cNvPr id="176" name="Прямоугольная выноска 20"/>
          <p:cNvSpPr/>
          <p:nvPr/>
        </p:nvSpPr>
        <p:spPr>
          <a:xfrm rot="5400000" flipV="1">
            <a:off x="2210040" y="4417560"/>
            <a:ext cx="1324440" cy="136080"/>
          </a:xfrm>
          <a:custGeom>
            <a:avLst/>
            <a:gdLst/>
            <a:ahLst/>
            <a:cxnLst/>
            <a:rect l="l" t="t" r="r" b="b"/>
            <a:pathLst>
              <a:path w="2393938" h="74319">
                <a:moveTo>
                  <a:pt x="2393938" y="2609"/>
                </a:moveTo>
                <a:lnTo>
                  <a:pt x="1237221" y="26"/>
                </a:lnTo>
                <a:lnTo>
                  <a:pt x="1143557" y="74319"/>
                </a:lnTo>
                <a:lnTo>
                  <a:pt x="1069833" y="0"/>
                </a:lnTo>
                <a:lnTo>
                  <a:pt x="0" y="1264"/>
                </a:lnTo>
              </a:path>
            </a:pathLst>
          </a:custGeom>
          <a:noFill/>
          <a:ln w="28440">
            <a:solidFill>
              <a:srgbClr val="1D49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Прямоугольная выноска 1"/>
          <p:cNvSpPr/>
          <p:nvPr/>
        </p:nvSpPr>
        <p:spPr>
          <a:xfrm rot="5400000" flipV="1">
            <a:off x="2241360" y="7908840"/>
            <a:ext cx="1324440" cy="136080"/>
          </a:xfrm>
          <a:custGeom>
            <a:avLst/>
            <a:gdLst/>
            <a:ahLst/>
            <a:cxnLst/>
            <a:rect l="l" t="t" r="r" b="b"/>
            <a:pathLst>
              <a:path w="2393938" h="74319">
                <a:moveTo>
                  <a:pt x="2393938" y="2609"/>
                </a:moveTo>
                <a:lnTo>
                  <a:pt x="1237221" y="26"/>
                </a:lnTo>
                <a:lnTo>
                  <a:pt x="1143557" y="74319"/>
                </a:lnTo>
                <a:lnTo>
                  <a:pt x="1069833" y="0"/>
                </a:lnTo>
                <a:lnTo>
                  <a:pt x="0" y="1264"/>
                </a:lnTo>
              </a:path>
            </a:pathLst>
          </a:custGeom>
          <a:noFill/>
          <a:ln w="28440">
            <a:solidFill>
              <a:srgbClr val="1D49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Рисунок 177"/>
          <p:cNvPicPr/>
          <p:nvPr/>
        </p:nvPicPr>
        <p:blipFill>
          <a:blip r:embed="rId5"/>
          <a:stretch/>
        </p:blipFill>
        <p:spPr>
          <a:xfrm>
            <a:off x="12115800" y="3886200"/>
            <a:ext cx="7591320" cy="2743200"/>
          </a:xfrm>
          <a:prstGeom prst="rect">
            <a:avLst/>
          </a:prstGeom>
          <a:ln w="0">
            <a:noFill/>
          </a:ln>
        </p:spPr>
      </p:pic>
      <p:sp>
        <p:nvSpPr>
          <p:cNvPr id="179" name="TextBox 2"/>
          <p:cNvSpPr/>
          <p:nvPr/>
        </p:nvSpPr>
        <p:spPr>
          <a:xfrm>
            <a:off x="12801600" y="7086600"/>
            <a:ext cx="6388200" cy="143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200" b="0" i="1" strike="noStrike" spc="-1">
                <a:solidFill>
                  <a:srgbClr val="404040"/>
                </a:solidFill>
                <a:latin typeface="Arial"/>
              </a:rPr>
              <a:t>В строке состояния может отображаться количество выбранных ячеек, сумма выбранных ячеек, режим расчета, номер текущей страницы и другие параметры. </a:t>
            </a:r>
            <a:endParaRPr lang="en-US" sz="2200" b="0" i="1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Прямоугольник 8"/>
          <p:cNvSpPr/>
          <p:nvPr/>
        </p:nvSpPr>
        <p:spPr>
          <a:xfrm>
            <a:off x="1375920" y="3597120"/>
            <a:ext cx="5486040" cy="5943240"/>
          </a:xfrm>
          <a:prstGeom prst="rect">
            <a:avLst/>
          </a:prstGeom>
          <a:noFill/>
          <a:ln w="255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object 9"/>
          <p:cNvSpPr/>
          <p:nvPr/>
        </p:nvSpPr>
        <p:spPr>
          <a:xfrm>
            <a:off x="907920" y="879120"/>
            <a:ext cx="15322680" cy="7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800" b="1" strike="noStrike" spc="-1">
                <a:solidFill>
                  <a:srgbClr val="013E99"/>
                </a:solidFill>
                <a:latin typeface="Arial"/>
              </a:rPr>
              <a:t>Посмотрим на строку состояния в действии: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82" name="Рисунок 9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183" name="Прямая соединительная линия 1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object 10"/>
          <p:cNvSpPr/>
          <p:nvPr/>
        </p:nvSpPr>
        <p:spPr>
          <a:xfrm>
            <a:off x="927720" y="2759040"/>
            <a:ext cx="85140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185" name="object 12"/>
          <p:cNvSpPr/>
          <p:nvPr/>
        </p:nvSpPr>
        <p:spPr>
          <a:xfrm>
            <a:off x="7154280" y="275976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2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186" name="object 13"/>
          <p:cNvSpPr/>
          <p:nvPr/>
        </p:nvSpPr>
        <p:spPr>
          <a:xfrm>
            <a:off x="13381200" y="275904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3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187" name="object 15"/>
          <p:cNvSpPr/>
          <p:nvPr/>
        </p:nvSpPr>
        <p:spPr>
          <a:xfrm>
            <a:off x="2107440" y="3902040"/>
            <a:ext cx="4245120" cy="22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3600" b="1" strike="noStrike" spc="-1">
                <a:solidFill>
                  <a:srgbClr val="1D4992"/>
                </a:solidFill>
                <a:latin typeface="Arial"/>
              </a:rPr>
              <a:t>Для примера выделим несколько альбомов.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88" name="Rectangle 1"/>
          <p:cNvSpPr/>
          <p:nvPr/>
        </p:nvSpPr>
        <p:spPr>
          <a:xfrm>
            <a:off x="2057400" y="6400800"/>
            <a:ext cx="4114800" cy="179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800" b="0" strike="noStrike" spc="-1">
                <a:latin typeface="Arial"/>
                <a:ea typeface="Open Sans"/>
              </a:rPr>
              <a:t>В строке состояния отобразилось количество выделенных альбомов.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9" name="object 18"/>
          <p:cNvSpPr/>
          <p:nvPr/>
        </p:nvSpPr>
        <p:spPr>
          <a:xfrm>
            <a:off x="2743200" y="1877400"/>
            <a:ext cx="15316200" cy="4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2800" b="1" strike="noStrike" spc="-1">
                <a:solidFill>
                  <a:srgbClr val="013E99"/>
                </a:solidFill>
                <a:latin typeface="Arial"/>
              </a:rPr>
              <a:t>В данной таблице приведена статистика музыкальных альбомов группы кино.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90" name="Рисунок 189"/>
          <p:cNvPicPr/>
          <p:nvPr/>
        </p:nvPicPr>
        <p:blipFill>
          <a:blip r:embed="rId3"/>
          <a:stretch/>
        </p:blipFill>
        <p:spPr>
          <a:xfrm>
            <a:off x="7543800" y="3588840"/>
            <a:ext cx="10693440" cy="6012360"/>
          </a:xfrm>
          <a:prstGeom prst="rect">
            <a:avLst/>
          </a:prstGeom>
          <a:ln w="0">
            <a:noFill/>
          </a:ln>
        </p:spPr>
      </p:pic>
      <p:sp>
        <p:nvSpPr>
          <p:cNvPr id="191" name="short-left-arrow 1"/>
          <p:cNvSpPr/>
          <p:nvPr/>
        </p:nvSpPr>
        <p:spPr>
          <a:xfrm>
            <a:off x="11430000" y="50292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/>
              </a:gs>
              <a:gs pos="100000">
                <a:srgbClr val="C9211E"/>
              </a:gs>
            </a:gsLst>
            <a:lin ang="9000000"/>
          </a:gradFill>
          <a:ln w="29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short-left-arrow 3"/>
          <p:cNvSpPr/>
          <p:nvPr/>
        </p:nvSpPr>
        <p:spPr>
          <a:xfrm rot="16172400">
            <a:off x="16452000" y="86634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/>
              </a:gs>
              <a:gs pos="100000">
                <a:srgbClr val="C9211E"/>
              </a:gs>
            </a:gsLst>
            <a:lin ang="9000000"/>
          </a:gradFill>
          <a:ln w="29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Прямоугольник 12"/>
          <p:cNvSpPr/>
          <p:nvPr/>
        </p:nvSpPr>
        <p:spPr>
          <a:xfrm>
            <a:off x="13030560" y="3657600"/>
            <a:ext cx="5486040" cy="5943240"/>
          </a:xfrm>
          <a:prstGeom prst="rect">
            <a:avLst/>
          </a:prstGeom>
          <a:noFill/>
          <a:ln w="255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object 1"/>
          <p:cNvSpPr/>
          <p:nvPr/>
        </p:nvSpPr>
        <p:spPr>
          <a:xfrm>
            <a:off x="907920" y="879120"/>
            <a:ext cx="15322680" cy="7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800" b="1" strike="noStrike" spc="-1">
                <a:solidFill>
                  <a:srgbClr val="013E99"/>
                </a:solidFill>
                <a:latin typeface="Arial"/>
              </a:rPr>
              <a:t>Рассмотрим следующий пример.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95" name="Рисунок 16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196" name="Прямая соединительная линия 11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object 16"/>
          <p:cNvSpPr/>
          <p:nvPr/>
        </p:nvSpPr>
        <p:spPr>
          <a:xfrm>
            <a:off x="927720" y="2759040"/>
            <a:ext cx="85140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198" name="object 17"/>
          <p:cNvSpPr/>
          <p:nvPr/>
        </p:nvSpPr>
        <p:spPr>
          <a:xfrm>
            <a:off x="7154280" y="275976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2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199" name="object 19"/>
          <p:cNvSpPr/>
          <p:nvPr/>
        </p:nvSpPr>
        <p:spPr>
          <a:xfrm>
            <a:off x="13381200" y="275904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3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00" name="object 20"/>
          <p:cNvSpPr/>
          <p:nvPr/>
        </p:nvSpPr>
        <p:spPr>
          <a:xfrm>
            <a:off x="13762080" y="4343400"/>
            <a:ext cx="4245120" cy="440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3600" b="1" strike="noStrike" spc="-1">
                <a:solidFill>
                  <a:srgbClr val="1D4992"/>
                </a:solidFill>
                <a:latin typeface="Arial"/>
              </a:rPr>
              <a:t>Сколько суммарных прослушиваний на одной из музыкальных площадок имеет музыкальная группа?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1" name="Рисунок 200"/>
          <p:cNvPicPr/>
          <p:nvPr/>
        </p:nvPicPr>
        <p:blipFill>
          <a:blip r:embed="rId3"/>
          <a:stretch/>
        </p:blipFill>
        <p:spPr>
          <a:xfrm>
            <a:off x="1143000" y="3657600"/>
            <a:ext cx="10972800" cy="5943600"/>
          </a:xfrm>
          <a:prstGeom prst="rect">
            <a:avLst/>
          </a:prstGeom>
          <a:ln w="0">
            <a:noFill/>
          </a:ln>
        </p:spPr>
      </p:pic>
      <p:sp>
        <p:nvSpPr>
          <p:cNvPr id="202" name="short-left-arrow 2"/>
          <p:cNvSpPr/>
          <p:nvPr/>
        </p:nvSpPr>
        <p:spPr>
          <a:xfrm>
            <a:off x="8881200" y="619308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/>
              </a:gs>
              <a:gs pos="100000">
                <a:srgbClr val="C9211E"/>
              </a:gs>
            </a:gsLst>
            <a:lin ang="9000000"/>
          </a:gradFill>
          <a:ln w="29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short-left-arrow 4"/>
          <p:cNvSpPr/>
          <p:nvPr/>
        </p:nvSpPr>
        <p:spPr>
          <a:xfrm rot="16172400">
            <a:off x="10249560" y="868968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/>
              </a:gs>
              <a:gs pos="100000">
                <a:srgbClr val="C9211E"/>
              </a:gs>
            </a:gsLst>
            <a:lin ang="9000000"/>
          </a:gradFill>
          <a:ln w="29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object 21"/>
          <p:cNvSpPr/>
          <p:nvPr/>
        </p:nvSpPr>
        <p:spPr>
          <a:xfrm>
            <a:off x="2743200" y="1878480"/>
            <a:ext cx="15316200" cy="4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2800" b="1" strike="noStrike" spc="-1">
                <a:solidFill>
                  <a:srgbClr val="013E99"/>
                </a:solidFill>
                <a:latin typeface="Arial"/>
              </a:rPr>
              <a:t>Выделим все ячейки и получим сумму.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 13"/>
          <p:cNvSpPr/>
          <p:nvPr/>
        </p:nvSpPr>
        <p:spPr>
          <a:xfrm>
            <a:off x="1375920" y="3597120"/>
            <a:ext cx="5486040" cy="5943240"/>
          </a:xfrm>
          <a:prstGeom prst="rect">
            <a:avLst/>
          </a:prstGeom>
          <a:noFill/>
          <a:ln w="255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object 22"/>
          <p:cNvSpPr/>
          <p:nvPr/>
        </p:nvSpPr>
        <p:spPr>
          <a:xfrm>
            <a:off x="907920" y="879120"/>
            <a:ext cx="15322680" cy="7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800" b="1" strike="noStrike" spc="-1">
                <a:solidFill>
                  <a:srgbClr val="013E99"/>
                </a:solidFill>
                <a:latin typeface="Arial"/>
              </a:rPr>
              <a:t>Настройка строки состояния: шаг 1 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07" name="Рисунок 10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208" name="Прямая соединительная линия 12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object 23"/>
          <p:cNvSpPr/>
          <p:nvPr/>
        </p:nvSpPr>
        <p:spPr>
          <a:xfrm>
            <a:off x="927720" y="2759040"/>
            <a:ext cx="85140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10" name="object 24"/>
          <p:cNvSpPr/>
          <p:nvPr/>
        </p:nvSpPr>
        <p:spPr>
          <a:xfrm>
            <a:off x="7154280" y="275976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2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11" name="object 25"/>
          <p:cNvSpPr/>
          <p:nvPr/>
        </p:nvSpPr>
        <p:spPr>
          <a:xfrm>
            <a:off x="13381200" y="275904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3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12" name="object 26"/>
          <p:cNvSpPr/>
          <p:nvPr/>
        </p:nvSpPr>
        <p:spPr>
          <a:xfrm>
            <a:off x="2107440" y="4605120"/>
            <a:ext cx="4245120" cy="165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3600" b="1" strike="noStrike" spc="-1">
                <a:solidFill>
                  <a:srgbClr val="1D4992"/>
                </a:solidFill>
                <a:latin typeface="Arial"/>
              </a:rPr>
              <a:t>Чтобы настроить строку состояния, необходимо: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13" name="Rectangle 2"/>
          <p:cNvSpPr/>
          <p:nvPr/>
        </p:nvSpPr>
        <p:spPr>
          <a:xfrm>
            <a:off x="2057400" y="5943600"/>
            <a:ext cx="4114800" cy="179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800" b="0" strike="noStrike" spc="-1">
                <a:latin typeface="Arial"/>
                <a:ea typeface="Open Sans"/>
              </a:rPr>
              <a:t>правой кнопкой мыши нажать на строку состояния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4" name="object 27"/>
          <p:cNvSpPr/>
          <p:nvPr/>
        </p:nvSpPr>
        <p:spPr>
          <a:xfrm>
            <a:off x="2743200" y="1877400"/>
            <a:ext cx="15316200" cy="130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2800" b="1" strike="noStrike" spc="-1">
                <a:solidFill>
                  <a:srgbClr val="013E99"/>
                </a:solidFill>
                <a:latin typeface="Arial"/>
              </a:rPr>
              <a:t>По умолчанию отображается информация о количестве выбранных ячеек, сумма выбранных ячеек и номер текущей страницы.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15" name="Рисунок 214"/>
          <p:cNvPicPr/>
          <p:nvPr/>
        </p:nvPicPr>
        <p:blipFill>
          <a:blip r:embed="rId3"/>
          <a:stretch/>
        </p:blipFill>
        <p:spPr>
          <a:xfrm>
            <a:off x="7315200" y="3657600"/>
            <a:ext cx="9753840" cy="5486400"/>
          </a:xfrm>
          <a:prstGeom prst="rect">
            <a:avLst/>
          </a:prstGeom>
          <a:ln w="0">
            <a:noFill/>
          </a:ln>
        </p:spPr>
      </p:pic>
      <p:pic>
        <p:nvPicPr>
          <p:cNvPr id="216" name="Рисунок 215"/>
          <p:cNvPicPr/>
          <p:nvPr/>
        </p:nvPicPr>
        <p:blipFill>
          <a:blip r:embed="rId3"/>
          <a:stretch/>
        </p:blipFill>
        <p:spPr>
          <a:xfrm>
            <a:off x="7315200" y="3657600"/>
            <a:ext cx="10566720" cy="5943600"/>
          </a:xfrm>
          <a:prstGeom prst="rect">
            <a:avLst/>
          </a:prstGeom>
          <a:ln w="0">
            <a:noFill/>
          </a:ln>
        </p:spPr>
      </p:pic>
      <p:sp>
        <p:nvSpPr>
          <p:cNvPr id="217" name="short-left-arrow 5"/>
          <p:cNvSpPr/>
          <p:nvPr/>
        </p:nvSpPr>
        <p:spPr>
          <a:xfrm rot="16172400">
            <a:off x="15283440" y="8227440"/>
            <a:ext cx="1173600" cy="118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/>
              </a:gs>
              <a:gs pos="100000">
                <a:srgbClr val="C9211E"/>
              </a:gs>
            </a:gsLst>
            <a:lin ang="9000000"/>
          </a:gradFill>
          <a:ln w="29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Прямоугольник 14"/>
          <p:cNvSpPr/>
          <p:nvPr/>
        </p:nvSpPr>
        <p:spPr>
          <a:xfrm>
            <a:off x="1375920" y="3597120"/>
            <a:ext cx="5486040" cy="5943240"/>
          </a:xfrm>
          <a:prstGeom prst="rect">
            <a:avLst/>
          </a:prstGeom>
          <a:noFill/>
          <a:ln w="255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object 28"/>
          <p:cNvSpPr/>
          <p:nvPr/>
        </p:nvSpPr>
        <p:spPr>
          <a:xfrm>
            <a:off x="907920" y="879120"/>
            <a:ext cx="15322680" cy="7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800" b="1" strike="noStrike" spc="-1">
                <a:solidFill>
                  <a:srgbClr val="013E99"/>
                </a:solidFill>
                <a:latin typeface="Arial"/>
              </a:rPr>
              <a:t>Настройка строки состояния: шаг 2 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20" name="Рисунок 18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221" name="Прямая соединительная линия 14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object 29"/>
          <p:cNvSpPr/>
          <p:nvPr/>
        </p:nvSpPr>
        <p:spPr>
          <a:xfrm>
            <a:off x="927720" y="2759040"/>
            <a:ext cx="85140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23" name="object 30"/>
          <p:cNvSpPr/>
          <p:nvPr/>
        </p:nvSpPr>
        <p:spPr>
          <a:xfrm>
            <a:off x="7154280" y="275976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2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24" name="object 31"/>
          <p:cNvSpPr/>
          <p:nvPr/>
        </p:nvSpPr>
        <p:spPr>
          <a:xfrm>
            <a:off x="13381200" y="2759040"/>
            <a:ext cx="1002960" cy="2229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8680" rIns="0" bIns="0" anchor="t">
            <a:spAutoFit/>
          </a:bodyPr>
          <a:lstStyle/>
          <a:p>
            <a:pPr marL="20880">
              <a:lnSpc>
                <a:spcPct val="120000"/>
              </a:lnSpc>
              <a:buNone/>
            </a:pPr>
            <a:r>
              <a:rPr lang="ru-RU" sz="11870" b="1" strike="noStrike" spc="-1">
                <a:solidFill>
                  <a:srgbClr val="FFFFFF"/>
                </a:solidFill>
                <a:latin typeface="Arial"/>
              </a:rPr>
              <a:t>3</a:t>
            </a:r>
            <a:endParaRPr lang="en-US" sz="11870" b="0" strike="noStrike" spc="-1">
              <a:latin typeface="Arial"/>
            </a:endParaRPr>
          </a:p>
        </p:txBody>
      </p:sp>
      <p:sp>
        <p:nvSpPr>
          <p:cNvPr id="225" name="object 32"/>
          <p:cNvSpPr/>
          <p:nvPr/>
        </p:nvSpPr>
        <p:spPr>
          <a:xfrm>
            <a:off x="2057400" y="4114800"/>
            <a:ext cx="4572000" cy="440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3600" b="1" strike="noStrike" spc="-1">
                <a:solidFill>
                  <a:srgbClr val="1D4992"/>
                </a:solidFill>
                <a:latin typeface="Arial"/>
              </a:rPr>
              <a:t>Теперь, когда отобразился список, необходимо поставить галочки на нужных нам параметрах. На этом всё!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26" name="Rectangle 3"/>
          <p:cNvSpPr/>
          <p:nvPr/>
        </p:nvSpPr>
        <p:spPr>
          <a:xfrm>
            <a:off x="2057400" y="5943600"/>
            <a:ext cx="41148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800" b="0" strike="noStrike" spc="-1">
                <a:latin typeface="Arial"/>
                <a:ea typeface="Open Sans"/>
              </a:rPr>
              <a:t>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7" name="object 33"/>
          <p:cNvSpPr/>
          <p:nvPr/>
        </p:nvSpPr>
        <p:spPr>
          <a:xfrm>
            <a:off x="2743200" y="1877400"/>
            <a:ext cx="15316200" cy="4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2800" b="1" strike="noStrike" spc="-1">
                <a:solidFill>
                  <a:srgbClr val="013E99"/>
                </a:solidFill>
                <a:latin typeface="Arial"/>
              </a:rPr>
              <a:t>После нажатия появляется список параметров. 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28" name="Рисунок 227"/>
          <p:cNvPicPr/>
          <p:nvPr/>
        </p:nvPicPr>
        <p:blipFill>
          <a:blip r:embed="rId3"/>
          <a:stretch/>
        </p:blipFill>
        <p:spPr>
          <a:xfrm>
            <a:off x="7315200" y="3657600"/>
            <a:ext cx="10515600" cy="594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Прямоугольник 19"/>
          <p:cNvSpPr/>
          <p:nvPr/>
        </p:nvSpPr>
        <p:spPr>
          <a:xfrm>
            <a:off x="-24480" y="5990760"/>
            <a:ext cx="10761840" cy="5318280"/>
          </a:xfrm>
          <a:prstGeom prst="rect">
            <a:avLst/>
          </a:prstGeom>
          <a:solidFill>
            <a:srgbClr val="1D499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object 14"/>
          <p:cNvSpPr/>
          <p:nvPr/>
        </p:nvSpPr>
        <p:spPr>
          <a:xfrm>
            <a:off x="907920" y="879120"/>
            <a:ext cx="8686440" cy="92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6000" b="1" strike="noStrike" spc="-1">
                <a:solidFill>
                  <a:srgbClr val="1D4992"/>
                </a:solidFill>
                <a:latin typeface="Arial"/>
              </a:rPr>
              <a:t>Заключение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231" name="Прямая соединительная линия 6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Рисунок 8"/>
          <p:cNvPicPr/>
          <p:nvPr/>
        </p:nvPicPr>
        <p:blipFill>
          <a:blip r:embed="rId2"/>
          <a:stretch/>
        </p:blipFill>
        <p:spPr>
          <a:xfrm>
            <a:off x="12358080" y="831960"/>
            <a:ext cx="1386720" cy="1286640"/>
          </a:xfrm>
          <a:prstGeom prst="rect">
            <a:avLst/>
          </a:prstGeom>
          <a:ln w="0">
            <a:noFill/>
          </a:ln>
        </p:spPr>
      </p:pic>
      <p:sp>
        <p:nvSpPr>
          <p:cNvPr id="233" name="Прямая соединительная линия 10"/>
          <p:cNvSpPr/>
          <p:nvPr/>
        </p:nvSpPr>
        <p:spPr>
          <a:xfrm>
            <a:off x="14186520" y="876240"/>
            <a:ext cx="360" cy="1198440"/>
          </a:xfrm>
          <a:prstGeom prst="line">
            <a:avLst/>
          </a:prstGeom>
          <a:ln w="28440">
            <a:solidFill>
              <a:srgbClr val="013E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4" name="object 11"/>
          <p:cNvPicPr/>
          <p:nvPr/>
        </p:nvPicPr>
        <p:blipFill>
          <a:blip r:embed="rId3"/>
          <a:stretch/>
        </p:blipFill>
        <p:spPr>
          <a:xfrm>
            <a:off x="14628600" y="1047240"/>
            <a:ext cx="4657680" cy="948600"/>
          </a:xfrm>
          <a:prstGeom prst="rect">
            <a:avLst/>
          </a:prstGeom>
          <a:ln w="0">
            <a:noFill/>
          </a:ln>
        </p:spPr>
      </p:pic>
      <p:pic>
        <p:nvPicPr>
          <p:cNvPr id="235" name="Рисунок 12"/>
          <p:cNvPicPr/>
          <p:nvPr/>
        </p:nvPicPr>
        <p:blipFill>
          <a:blip r:embed="rId4"/>
          <a:srcRect l="36498" r="16954"/>
          <a:stretch/>
        </p:blipFill>
        <p:spPr>
          <a:xfrm flipH="1">
            <a:off x="10701360" y="0"/>
            <a:ext cx="9365760" cy="11309040"/>
          </a:xfrm>
          <a:prstGeom prst="rect">
            <a:avLst/>
          </a:prstGeom>
          <a:ln w="0">
            <a:noFill/>
          </a:ln>
        </p:spPr>
      </p:pic>
      <p:sp>
        <p:nvSpPr>
          <p:cNvPr id="236" name="TextBox 4"/>
          <p:cNvSpPr/>
          <p:nvPr/>
        </p:nvSpPr>
        <p:spPr>
          <a:xfrm>
            <a:off x="1371600" y="2514600"/>
            <a:ext cx="8236080" cy="283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3600" b="0" strike="noStrike" spc="-1">
                <a:solidFill>
                  <a:srgbClr val="000000"/>
                </a:solidFill>
                <a:latin typeface="Arial"/>
              </a:rPr>
              <a:t>Мы рассмотрели основные элементы строки состояния, разъяснили их назначение и обсудили различные сценарии использования этого инструмента.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7" name="Рисунок 7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pic>
        <p:nvPicPr>
          <p:cNvPr id="238" name="Рисунок 237"/>
          <p:cNvPicPr/>
          <p:nvPr/>
        </p:nvPicPr>
        <p:blipFill>
          <a:blip r:embed="rId5"/>
          <a:stretch/>
        </p:blipFill>
        <p:spPr>
          <a:xfrm>
            <a:off x="-24480" y="5990760"/>
            <a:ext cx="10761840" cy="5649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34"/>
          <p:cNvSpPr/>
          <p:nvPr/>
        </p:nvSpPr>
        <p:spPr>
          <a:xfrm>
            <a:off x="907920" y="879120"/>
            <a:ext cx="12836520" cy="8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5400" b="1" strike="noStrike" spc="-1">
                <a:solidFill>
                  <a:srgbClr val="013E99"/>
                </a:solidFill>
                <a:latin typeface="Arial"/>
              </a:rPr>
              <a:t>Процент участия каждого студента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47" name="Рисунок 1"/>
          <p:cNvPicPr/>
          <p:nvPr/>
        </p:nvPicPr>
        <p:blipFill>
          <a:blip r:embed="rId2"/>
          <a:stretch/>
        </p:blipFill>
        <p:spPr>
          <a:xfrm>
            <a:off x="17656560" y="764280"/>
            <a:ext cx="1539000" cy="1428120"/>
          </a:xfrm>
          <a:prstGeom prst="rect">
            <a:avLst/>
          </a:prstGeom>
          <a:ln w="0">
            <a:noFill/>
          </a:ln>
        </p:spPr>
      </p:pic>
      <p:sp>
        <p:nvSpPr>
          <p:cNvPr id="148" name="Прямая соединительная линия 2"/>
          <p:cNvSpPr/>
          <p:nvPr/>
        </p:nvSpPr>
        <p:spPr>
          <a:xfrm flipH="1">
            <a:off x="907920" y="2141280"/>
            <a:ext cx="1219320" cy="360"/>
          </a:xfrm>
          <a:prstGeom prst="line">
            <a:avLst/>
          </a:prstGeom>
          <a:ln w="76320">
            <a:solidFill>
              <a:srgbClr val="FF1F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Рисунок 148"/>
          <p:cNvPicPr/>
          <p:nvPr/>
        </p:nvPicPr>
        <p:blipFill>
          <a:blip r:embed="rId3"/>
          <a:stretch/>
        </p:blipFill>
        <p:spPr>
          <a:xfrm>
            <a:off x="1109520" y="2628720"/>
            <a:ext cx="17864280" cy="7201080"/>
          </a:xfrm>
          <a:prstGeom prst="rect">
            <a:avLst/>
          </a:prstGeom>
          <a:ln w="0">
            <a:noFill/>
          </a:ln>
        </p:spPr>
      </p:pic>
      <p:sp>
        <p:nvSpPr>
          <p:cNvPr id="150" name="TextBox 149"/>
          <p:cNvSpPr txBox="1"/>
          <p:nvPr/>
        </p:nvSpPr>
        <p:spPr>
          <a:xfrm>
            <a:off x="2466360" y="8769960"/>
            <a:ext cx="1191240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600" b="1" strike="noStrike" spc="-1" dirty="0" smtClean="0">
                <a:solidFill>
                  <a:srgbClr val="1D4992"/>
                </a:solidFill>
                <a:latin typeface="Arial"/>
              </a:rPr>
              <a:t>20%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6410960" y="8769960"/>
            <a:ext cx="1191240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600" b="1" strike="noStrike" spc="-1" dirty="0" smtClean="0">
                <a:solidFill>
                  <a:srgbClr val="1D4992"/>
                </a:solidFill>
                <a:latin typeface="Arial"/>
              </a:rPr>
              <a:t>20%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3210560" y="8769960"/>
            <a:ext cx="1191240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600" b="1" strike="noStrike" spc="-1" dirty="0" smtClean="0">
                <a:solidFill>
                  <a:srgbClr val="1D4992"/>
                </a:solidFill>
                <a:latin typeface="Arial"/>
              </a:rPr>
              <a:t>20%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601200" y="8769960"/>
            <a:ext cx="1191240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600" b="1" strike="noStrike" spc="-1" dirty="0" smtClean="0">
                <a:solidFill>
                  <a:srgbClr val="1D4992"/>
                </a:solidFill>
                <a:latin typeface="Arial"/>
              </a:rPr>
              <a:t>20%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123960" y="8769960"/>
            <a:ext cx="1191240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600" b="1" strike="noStrike" spc="-1" dirty="0" smtClean="0">
                <a:solidFill>
                  <a:srgbClr val="1D4992"/>
                </a:solidFill>
                <a:latin typeface="Arial"/>
              </a:rPr>
              <a:t>20% 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5473</TotalTime>
  <Words>302</Words>
  <Application>Microsoft Office PowerPoint</Application>
  <PresentationFormat>Произвольный</PresentationFormat>
  <Paragraphs>53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DejaVu Sans</vt:lpstr>
      <vt:lpstr>Noto Sans CJK SC</vt:lpstr>
      <vt:lpstr>Open Sans</vt:lpstr>
      <vt:lpstr>Symbol</vt:lpstr>
      <vt:lpstr>Times New Roman</vt:lpstr>
      <vt:lpstr>Wingdings</vt:lpstr>
      <vt:lpstr>Office Theme</vt:lpstr>
      <vt:lpstr>Тема Office</vt:lpstr>
      <vt:lpstr>1_Тема Office</vt:lpstr>
      <vt:lpstr>Проект 2 курса Строка состояния в Excel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БАЗОВЫХ ЭЛЕМЕНТОВ ФИРМЕННОГО СТИЛЯ ЮФУ С ПРИОРИТЕТНЫМ РАЗМЕЩЕНИЕМ ЛОГОТИПА УНИВЕРСИТЕТА</dc:title>
  <dc:subject/>
  <dc:creator>GTX</dc:creator>
  <dc:description/>
  <cp:lastModifiedBy>Денис Крюков</cp:lastModifiedBy>
  <cp:revision>151</cp:revision>
  <dcterms:created xsi:type="dcterms:W3CDTF">2023-09-03T13:34:07Z</dcterms:created>
  <dcterms:modified xsi:type="dcterms:W3CDTF">2024-03-21T17:49:06Z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0x0101004C8D44663A8B0B448F8D49ED3B7273C4</vt:lpwstr>
  </property>
  <property fmtid="{D5CDD505-2E9C-101B-9397-08002B2CF9AE}" pid="3" name="Created">
    <vt:filetime>2023-09-03T00:00:00Z</vt:filetime>
  </property>
  <property fmtid="{D5CDD505-2E9C-101B-9397-08002B2CF9AE}" pid="4" name="Creator">
    <vt:lpwstr>Adobe InDesign 18.5 (Windows)</vt:lpwstr>
  </property>
  <property fmtid="{D5CDD505-2E9C-101B-9397-08002B2CF9AE}" pid="5" name="LastSaved">
    <vt:filetime>2023-09-03T00:00:00Z</vt:filetime>
  </property>
  <property fmtid="{D5CDD505-2E9C-101B-9397-08002B2CF9AE}" pid="6" name="Notes">
    <vt:r8>6</vt:r8>
  </property>
  <property fmtid="{D5CDD505-2E9C-101B-9397-08002B2CF9AE}" pid="7" name="PresentationFormat">
    <vt:lpwstr>Произвольный</vt:lpwstr>
  </property>
  <property fmtid="{D5CDD505-2E9C-101B-9397-08002B2CF9AE}" pid="8" name="Producer">
    <vt:lpwstr>Adobe PDF Library 17.0</vt:lpwstr>
  </property>
  <property fmtid="{D5CDD505-2E9C-101B-9397-08002B2CF9AE}" pid="9" name="Slides">
    <vt:r8>45</vt:r8>
  </property>
</Properties>
</file>